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380" r:id="rId3"/>
    <p:sldId id="3200" r:id="rId4"/>
    <p:sldId id="3201" r:id="rId5"/>
    <p:sldId id="3202" r:id="rId6"/>
    <p:sldId id="3203" r:id="rId7"/>
    <p:sldId id="287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 /><Relationship Id="rId2" Type="http://schemas.microsoft.com/office/2011/relationships/chartColorStyle" Target="colors1.xml" /><Relationship Id="rId1" Type="http://schemas.microsoft.com/office/2011/relationships/chartStyle" Target="style1.xml" 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 /><Relationship Id="rId2" Type="http://schemas.microsoft.com/office/2011/relationships/chartColorStyle" Target="colors2.xml" /><Relationship Id="rId1" Type="http://schemas.microsoft.com/office/2011/relationships/chartStyle" Target="style2.xml" 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harma9\Downloads\ContactTracingRegister_09-10-2024_sto-hp_ed52bc10-d2aa-4798-9b83-1cf646ace628.xlsx" TargetMode="External" /><Relationship Id="rId2" Type="http://schemas.microsoft.com/office/2011/relationships/chartColorStyle" Target="colors3.xml" /><Relationship Id="rId1" Type="http://schemas.microsoft.com/office/2011/relationships/chartStyle" Target="style3.xml" 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harma9\Downloads\ContactTracingRegister_09-10-2024_sto-hp_ed52bc10-d2aa-4798-9b83-1cf646ace628.xlsx" TargetMode="External" /><Relationship Id="rId2" Type="http://schemas.microsoft.com/office/2011/relationships/chartColorStyle" Target="colors4.xml" /><Relationship Id="rId1" Type="http://schemas.microsoft.com/office/2011/relationships/chartStyle" Target="style4.xml" 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sharma9\Files\Share\State\Death%20trends%20from%202017%20onwards\District-wise%20death%20trends%20in%20HP.xlsx" TargetMode="External" /><Relationship Id="rId2" Type="http://schemas.microsoft.com/office/2011/relationships/chartColorStyle" Target="colors5.xml" /><Relationship Id="rId1" Type="http://schemas.microsoft.com/office/2011/relationships/chartStyle" Target="style5.xml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Total TB Notified Cases in HP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Sheet1!$B$20</c:f>
              <c:strCache>
                <c:ptCount val="1"/>
                <c:pt idx="0">
                  <c:v>Total TB Notified Cases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Sheet1!$A$21:$A$27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cat>
          <c:val>
            <c:numRef>
              <c:f>Sheet1!$B$21:$B$27</c:f>
              <c:numCache>
                <c:formatCode>General</c:formatCode>
                <c:ptCount val="7"/>
                <c:pt idx="0">
                  <c:v>14518</c:v>
                </c:pt>
                <c:pt idx="1">
                  <c:v>16623</c:v>
                </c:pt>
                <c:pt idx="2">
                  <c:v>17381</c:v>
                </c:pt>
                <c:pt idx="3">
                  <c:v>13458</c:v>
                </c:pt>
                <c:pt idx="4">
                  <c:v>14465</c:v>
                </c:pt>
                <c:pt idx="5">
                  <c:v>16072</c:v>
                </c:pt>
                <c:pt idx="6">
                  <c:v>15638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07-4239-A2A5-CEF8F62DBA1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9799168"/>
        <c:axId val="559798208"/>
      </c:barChart>
      <c:catAx>
        <c:axId val="5597991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100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9798208"/>
        <c:crosses val="autoZero"/>
        <c:auto val="1"/>
        <c:lblAlgn val="ctr"/>
        <c:lblOffset val="100"/>
        <c:noMultiLvlLbl val="0"/>
      </c:catAx>
      <c:valAx>
        <c:axId val="55979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1100"/>
                  <a:t>TB</a:t>
                </a:r>
                <a:r>
                  <a:rPr lang="en-IN" sz="1100" baseline="0"/>
                  <a:t> Notified Cases</a:t>
                </a:r>
                <a:endParaRPr lang="en-IN" sz="11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979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 b="1" dirty="0"/>
              <a:t>PTER and Annualised</a:t>
            </a:r>
            <a:r>
              <a:rPr lang="en-IN" b="1" baseline="0" dirty="0"/>
              <a:t> TB Notification Rate in Himachal Pradesh</a:t>
            </a:r>
            <a:endParaRPr lang="en-IN" b="1" dirty="0"/>
          </a:p>
        </c:rich>
      </c:tx>
      <c:layout>
        <c:manualLayout>
          <c:xMode val="edge"/>
          <c:yMode val="edge"/>
          <c:x val="4.6880079420849298E-2"/>
          <c:y val="3.52294561051478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Presumptive TB Examination Rate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Sheet1!$A$3:$A$9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xVal>
          <c:yVal>
            <c:numRef>
              <c:f>Sheet1!$B$3:$B$9</c:f>
              <c:numCache>
                <c:formatCode>General</c:formatCode>
                <c:ptCount val="7"/>
                <c:pt idx="0">
                  <c:v>1373</c:v>
                </c:pt>
                <c:pt idx="1">
                  <c:v>1825</c:v>
                </c:pt>
                <c:pt idx="2">
                  <c:v>3066</c:v>
                </c:pt>
                <c:pt idx="3">
                  <c:v>1752</c:v>
                </c:pt>
                <c:pt idx="4">
                  <c:v>2066</c:v>
                </c:pt>
                <c:pt idx="5">
                  <c:v>4094</c:v>
                </c:pt>
                <c:pt idx="6">
                  <c:v>4799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F4F-4E22-BC44-1F3DD296987D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Annualised Total TB Case Notification Rate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Sheet1!$A$3:$A$9</c:f>
              <c:numCache>
                <c:formatCode>General</c:formatCode>
                <c:ptCount val="7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</c:numCache>
            </c:numRef>
          </c:xVal>
          <c:yVal>
            <c:numRef>
              <c:f>Sheet1!$C$3:$C$9</c:f>
              <c:numCache>
                <c:formatCode>General</c:formatCode>
                <c:ptCount val="7"/>
                <c:pt idx="0">
                  <c:v>226</c:v>
                </c:pt>
                <c:pt idx="1">
                  <c:v>224</c:v>
                </c:pt>
                <c:pt idx="2">
                  <c:v>235</c:v>
                </c:pt>
                <c:pt idx="3">
                  <c:v>174</c:v>
                </c:pt>
                <c:pt idx="4">
                  <c:v>198</c:v>
                </c:pt>
                <c:pt idx="5">
                  <c:v>210</c:v>
                </c:pt>
                <c:pt idx="6">
                  <c:v>203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F4F-4E22-BC44-1F3DD296987D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axId val="516860752"/>
        <c:axId val="516858352"/>
      </c:scatterChart>
      <c:valAx>
        <c:axId val="5168607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Year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858352"/>
        <c:crosses val="autoZero"/>
        <c:crossBetween val="midCat"/>
      </c:valAx>
      <c:valAx>
        <c:axId val="51685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68607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Target /Total Notified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Sheet1!$A$4:$A$11</c:f>
              <c:strCache>
                <c:ptCount val="8"/>
                <c:pt idx="0">
                  <c:v>TB case notification</c:v>
                </c:pt>
                <c:pt idx="1">
                  <c:v>HIV status known</c:v>
                </c:pt>
                <c:pt idx="2">
                  <c:v>Blood sugar status known</c:v>
                </c:pt>
                <c:pt idx="3">
                  <c:v>UDST (Rif status)</c:v>
                </c:pt>
                <c:pt idx="4">
                  <c:v>Treatment Success</c:v>
                </c:pt>
                <c:pt idx="5">
                  <c:v>NPY-Beneficiary paid</c:v>
                </c:pt>
                <c:pt idx="6">
                  <c:v>DRTB treatment initiation</c:v>
                </c:pt>
                <c:pt idx="7">
                  <c:v>Chemoprophylaxis (&lt;5-year age)</c:v>
                </c:pt>
              </c:strCache>
            </c:strRef>
          </c:cat>
          <c:val>
            <c:numRef>
              <c:f>Sheet1!$B$4:$B$11</c:f>
              <c:numCache>
                <c:formatCode>General</c:formatCode>
                <c:ptCount val="8"/>
                <c:pt idx="0">
                  <c:v>11250</c:v>
                </c:pt>
                <c:pt idx="1">
                  <c:v>12834</c:v>
                </c:pt>
                <c:pt idx="2">
                  <c:v>12834</c:v>
                </c:pt>
                <c:pt idx="3">
                  <c:v>8021</c:v>
                </c:pt>
                <c:pt idx="4">
                  <c:v>12090</c:v>
                </c:pt>
                <c:pt idx="5">
                  <c:v>13433</c:v>
                </c:pt>
                <c:pt idx="6">
                  <c:v>144</c:v>
                </c:pt>
                <c:pt idx="7">
                  <c:v>1499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63-4241-85FF-DA9DF48D8853}"/>
            </c:ext>
          </c:extLst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Achievement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1.0459534094100484E-2"/>
                  <c:y val="1.53328421994587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44-4BA9-A556-FF63E0C88DF6}"/>
                </c:ext>
              </c:extLst>
            </c:dLbl>
            <c:dLbl>
              <c:idx val="1"/>
              <c:layout>
                <c:manualLayout>
                  <c:x val="4.6486818196001724E-3"/>
                  <c:y val="-3.98653897185928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44-4BA9-A556-FF63E0C88DF6}"/>
                </c:ext>
              </c:extLst>
            </c:dLbl>
            <c:dLbl>
              <c:idx val="2"/>
              <c:layout>
                <c:manualLayout>
                  <c:x val="2.3243409098001075E-3"/>
                  <c:y val="-3.0665684398917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244-4BA9-A556-FF63E0C88DF6}"/>
                </c:ext>
              </c:extLst>
            </c:dLbl>
            <c:dLbl>
              <c:idx val="4"/>
              <c:layout>
                <c:manualLayout>
                  <c:x val="1.6270386368600752E-2"/>
                  <c:y val="-3.6798821278701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244-4BA9-A556-FF63E0C88DF6}"/>
                </c:ext>
              </c:extLst>
            </c:dLbl>
            <c:dLbl>
              <c:idx val="5"/>
              <c:layout>
                <c:manualLayout>
                  <c:x val="4.6486818196001299E-3"/>
                  <c:y val="-2.453254751913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244-4BA9-A556-FF63E0C88D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Sheet1!$A$4:$A$11</c:f>
              <c:strCache>
                <c:ptCount val="8"/>
                <c:pt idx="0">
                  <c:v>TB case notification</c:v>
                </c:pt>
                <c:pt idx="1">
                  <c:v>HIV status known</c:v>
                </c:pt>
                <c:pt idx="2">
                  <c:v>Blood sugar status known</c:v>
                </c:pt>
                <c:pt idx="3">
                  <c:v>UDST (Rif status)</c:v>
                </c:pt>
                <c:pt idx="4">
                  <c:v>Treatment Success</c:v>
                </c:pt>
                <c:pt idx="5">
                  <c:v>NPY-Beneficiary paid</c:v>
                </c:pt>
                <c:pt idx="6">
                  <c:v>DRTB treatment initiation</c:v>
                </c:pt>
                <c:pt idx="7">
                  <c:v>Chemoprophylaxis (&lt;5-year age)</c:v>
                </c:pt>
              </c:strCache>
            </c:strRef>
          </c:cat>
          <c:val>
            <c:numRef>
              <c:f>Sheet1!$C$4:$C$11</c:f>
              <c:numCache>
                <c:formatCode>General</c:formatCode>
                <c:ptCount val="8"/>
                <c:pt idx="0">
                  <c:v>12509</c:v>
                </c:pt>
                <c:pt idx="1">
                  <c:v>12371</c:v>
                </c:pt>
                <c:pt idx="2">
                  <c:v>12305</c:v>
                </c:pt>
                <c:pt idx="3">
                  <c:v>7502</c:v>
                </c:pt>
                <c:pt idx="4">
                  <c:v>10635</c:v>
                </c:pt>
                <c:pt idx="5">
                  <c:v>11085</c:v>
                </c:pt>
                <c:pt idx="6">
                  <c:v>138</c:v>
                </c:pt>
                <c:pt idx="7">
                  <c:v>1197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63-4241-85FF-DA9DF48D88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97313583"/>
        <c:axId val="1697312623"/>
      </c:barChart>
      <c:lineChart>
        <c:grouping val="standard"/>
        <c:varyColors val="0"/>
        <c:ser>
          <c:idx val="2"/>
          <c:order val="2"/>
          <c:tx>
            <c:strRef>
              <c:f>Sheet1!$D$3</c:f>
              <c:strCache>
                <c:ptCount val="1"/>
                <c:pt idx="0">
                  <c:v>%Performance</c:v>
                </c:pt>
              </c:strCache>
            </c:strRef>
          </c:tx>
          <c:spPr>
            <a:ln w="34925" cap="rnd">
              <a:solidFill>
                <a:schemeClr val="dk1">
                  <a:tint val="78000"/>
                </a:schemeClr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-2.45325475191340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244-4BA9-A556-FF63E0C88DF6}"/>
                </c:ext>
              </c:extLst>
            </c:dLbl>
            <c:dLbl>
              <c:idx val="4"/>
              <c:layout>
                <c:manualLayout>
                  <c:x val="-8.5224848834611024E-17"/>
                  <c:y val="1.2266273759567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244-4BA9-A556-FF63E0C88DF6}"/>
                </c:ext>
              </c:extLst>
            </c:dLbl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Sheet1!$A$4:$A$11</c:f>
              <c:strCache>
                <c:ptCount val="8"/>
                <c:pt idx="0">
                  <c:v>TB case notification</c:v>
                </c:pt>
                <c:pt idx="1">
                  <c:v>HIV status known</c:v>
                </c:pt>
                <c:pt idx="2">
                  <c:v>Blood sugar status known</c:v>
                </c:pt>
                <c:pt idx="3">
                  <c:v>UDST (Rif status)</c:v>
                </c:pt>
                <c:pt idx="4">
                  <c:v>Treatment Success</c:v>
                </c:pt>
                <c:pt idx="5">
                  <c:v>NPY-Beneficiary paid</c:v>
                </c:pt>
                <c:pt idx="6">
                  <c:v>DRTB treatment initiation</c:v>
                </c:pt>
                <c:pt idx="7">
                  <c:v>Chemoprophylaxis (&lt;5-year age)</c:v>
                </c:pt>
              </c:strCache>
            </c:strRef>
          </c:cat>
          <c:val>
            <c:numRef>
              <c:f>Sheet1!$D$4:$D$11</c:f>
              <c:numCache>
                <c:formatCode>0%</c:formatCode>
                <c:ptCount val="8"/>
                <c:pt idx="0">
                  <c:v>1.1100000000000001</c:v>
                </c:pt>
                <c:pt idx="1">
                  <c:v>0.96</c:v>
                </c:pt>
                <c:pt idx="2">
                  <c:v>0.96</c:v>
                </c:pt>
                <c:pt idx="3">
                  <c:v>0.94</c:v>
                </c:pt>
                <c:pt idx="4">
                  <c:v>0.88</c:v>
                </c:pt>
                <c:pt idx="5">
                  <c:v>0.83</c:v>
                </c:pt>
                <c:pt idx="6">
                  <c:v>0.96</c:v>
                </c:pt>
                <c:pt idx="7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63-4241-85FF-DA9DF48D88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97327503"/>
        <c:axId val="1697327023"/>
      </c:lineChart>
      <c:catAx>
        <c:axId val="1697313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312623"/>
        <c:crosses val="autoZero"/>
        <c:auto val="1"/>
        <c:lblAlgn val="ctr"/>
        <c:lblOffset val="100"/>
        <c:noMultiLvlLbl val="0"/>
      </c:catAx>
      <c:valAx>
        <c:axId val="16973126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313583"/>
        <c:crosses val="autoZero"/>
        <c:crossBetween val="between"/>
      </c:valAx>
      <c:valAx>
        <c:axId val="1697327023"/>
        <c:scaling>
          <c:orientation val="minMax"/>
        </c:scaling>
        <c:delete val="0"/>
        <c:axPos val="r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7327503"/>
        <c:crosses val="max"/>
        <c:crossBetween val="between"/>
      </c:valAx>
      <c:catAx>
        <c:axId val="169732750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69732702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Sheet1!$B$23</c:f>
              <c:strCache>
                <c:ptCount val="1"/>
                <c:pt idx="0">
                  <c:v>%Performance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dk1">
                  <a:tint val="88000"/>
                </a:schemeClr>
              </a:outerShdw>
            </a:effectLst>
          </c:spPr>
          <c:marker>
            <c:symbol val="none"/>
          </c:marker>
          <c:dLbls>
            <c:spPr>
              <a:solidFill>
                <a:schemeClr val="dk1">
                  <a:tint val="88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tint val="88000"/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Sheet1!$A$24:$A$31</c:f>
              <c:strCache>
                <c:ptCount val="8"/>
                <c:pt idx="0">
                  <c:v>TB case notification</c:v>
                </c:pt>
                <c:pt idx="1">
                  <c:v>HIV status known</c:v>
                </c:pt>
                <c:pt idx="2">
                  <c:v>Blood sugar status known</c:v>
                </c:pt>
                <c:pt idx="3">
                  <c:v>UDST (Rif status)</c:v>
                </c:pt>
                <c:pt idx="4">
                  <c:v>Treatment Success</c:v>
                </c:pt>
                <c:pt idx="5">
                  <c:v>NPY-Beneficiary paid</c:v>
                </c:pt>
                <c:pt idx="6">
                  <c:v>DRTB treatment initiation</c:v>
                </c:pt>
                <c:pt idx="7">
                  <c:v>Chemoprophylaxis (&lt;5-year age)</c:v>
                </c:pt>
              </c:strCache>
            </c:strRef>
          </c:cat>
          <c:val>
            <c:numRef>
              <c:f>Sheet1!$B$24:$B$31</c:f>
              <c:numCache>
                <c:formatCode>0%</c:formatCode>
                <c:ptCount val="8"/>
                <c:pt idx="0">
                  <c:v>1.1100000000000001</c:v>
                </c:pt>
                <c:pt idx="1">
                  <c:v>0.96</c:v>
                </c:pt>
                <c:pt idx="2">
                  <c:v>0.96</c:v>
                </c:pt>
                <c:pt idx="3">
                  <c:v>0.94</c:v>
                </c:pt>
                <c:pt idx="4">
                  <c:v>0.88</c:v>
                </c:pt>
                <c:pt idx="5">
                  <c:v>0.83</c:v>
                </c:pt>
                <c:pt idx="6">
                  <c:v>0.96</c:v>
                </c:pt>
                <c:pt idx="7">
                  <c:v>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23-48CF-A1C5-3B8FF8DA1D7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43005487"/>
        <c:axId val="42995407"/>
      </c:lineChart>
      <c:catAx>
        <c:axId val="430054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5407"/>
        <c:crosses val="autoZero"/>
        <c:auto val="1"/>
        <c:lblAlgn val="ctr"/>
        <c:lblOffset val="100"/>
        <c:noMultiLvlLbl val="0"/>
      </c:catAx>
      <c:valAx>
        <c:axId val="429954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30054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dk1">
        <a:tint val="88000"/>
      </a:schemeClr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11513697506574E-2"/>
          <c:y val="0.20303056586317519"/>
          <c:w val="0.84150481189851267"/>
          <c:h val="0.603688028579760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hp!$B$1</c:f>
              <c:strCache>
                <c:ptCount val="1"/>
                <c:pt idx="0">
                  <c:v>Total notified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5"/>
              <c:layout>
                <c:manualLayout>
                  <c:x val="1.1211604558055764E-3"/>
                  <c:y val="-3.1995451775149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4CD-47CE-9F4A-EC2C49A512DF}"/>
                </c:ext>
              </c:extLst>
            </c:dLbl>
            <c:dLbl>
              <c:idx val="6"/>
              <c:layout>
                <c:manualLayout>
                  <c:x val="0"/>
                  <c:y val="-3.1995451775149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4CD-47CE-9F4A-EC2C49A512DF}"/>
                </c:ext>
              </c:extLst>
            </c:dLbl>
            <c:dLbl>
              <c:idx val="7"/>
              <c:layout>
                <c:manualLayout>
                  <c:x val="5.6058022790278815E-3"/>
                  <c:y val="-2.9329164127220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4CD-47CE-9F4A-EC2C49A512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hp!$A$2:$A$9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hp!$B$2:$B$9</c:f>
              <c:numCache>
                <c:formatCode>General</c:formatCode>
                <c:ptCount val="8"/>
                <c:pt idx="0">
                  <c:v>14094</c:v>
                </c:pt>
                <c:pt idx="1">
                  <c:v>16678</c:v>
                </c:pt>
                <c:pt idx="2">
                  <c:v>17877</c:v>
                </c:pt>
                <c:pt idx="3">
                  <c:v>13719</c:v>
                </c:pt>
                <c:pt idx="4">
                  <c:v>14892</c:v>
                </c:pt>
                <c:pt idx="5">
                  <c:v>16537</c:v>
                </c:pt>
                <c:pt idx="6">
                  <c:v>15643</c:v>
                </c:pt>
                <c:pt idx="7">
                  <c:v>13104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0B-422B-8F03-DBC74AFB2756}"/>
            </c:ext>
          </c:extLst>
        </c:ser>
        <c:ser>
          <c:idx val="1"/>
          <c:order val="1"/>
          <c:tx>
            <c:strRef>
              <c:f>hp!$C$1</c:f>
              <c:strCache>
                <c:ptCount val="1"/>
                <c:pt idx="0">
                  <c:v>Total Died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hp!$A$2:$A$9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hp!$C$2:$C$9</c:f>
              <c:numCache>
                <c:formatCode>General</c:formatCode>
                <c:ptCount val="8"/>
                <c:pt idx="0">
                  <c:v>596</c:v>
                </c:pt>
                <c:pt idx="1">
                  <c:v>751</c:v>
                </c:pt>
                <c:pt idx="2">
                  <c:v>976</c:v>
                </c:pt>
                <c:pt idx="3">
                  <c:v>797</c:v>
                </c:pt>
                <c:pt idx="4">
                  <c:v>959</c:v>
                </c:pt>
                <c:pt idx="5">
                  <c:v>1038</c:v>
                </c:pt>
                <c:pt idx="6">
                  <c:v>904</c:v>
                </c:pt>
                <c:pt idx="7">
                  <c:v>610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0B-422B-8F03-DBC74AFB27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52793167"/>
        <c:axId val="944809919"/>
      </c:barChart>
      <c:lineChart>
        <c:grouping val="standard"/>
        <c:varyColors val="0"/>
        <c:ser>
          <c:idx val="2"/>
          <c:order val="2"/>
          <c:tx>
            <c:strRef>
              <c:f>hp!$D$1</c:f>
              <c:strCache>
                <c:ptCount val="1"/>
                <c:pt idx="0">
                  <c:v>%age died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3"/>
              <c:layout>
                <c:manualLayout>
                  <c:x val="2.2423209116111528E-3"/>
                  <c:y val="-2.1330301183432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4CD-47CE-9F4A-EC2C49A512DF}"/>
                </c:ext>
              </c:extLst>
            </c:dLbl>
            <c:dLbl>
              <c:idx val="5"/>
              <c:layout>
                <c:manualLayout>
                  <c:x val="4.4846418232222232E-3"/>
                  <c:y val="4.532689001479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CD-47CE-9F4A-EC2C49A512DF}"/>
                </c:ext>
              </c:extLst>
            </c:dLbl>
            <c:dLbl>
              <c:idx val="6"/>
              <c:layout>
                <c:manualLayout>
                  <c:x val="6.7269627348334575E-3"/>
                  <c:y val="2.9329164127220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CD-47CE-9F4A-EC2C49A512DF}"/>
                </c:ext>
              </c:extLst>
            </c:dLbl>
            <c:dLbl>
              <c:idx val="7"/>
              <c:layout>
                <c:manualLayout>
                  <c:x val="1.0090444102250021E-2"/>
                  <c:y val="2.13303011834327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4CD-47CE-9F4A-EC2C49A512DF}"/>
                </c:ext>
              </c:extLst>
            </c:dLbl>
            <c:spPr>
              <a:solidFill>
                <a:srgbClr val="FFFF00"/>
              </a:solidFill>
              <a:ln>
                <a:solidFill>
                  <a:srgbClr val="C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rgbClr val="C00000"/>
                    </a:solidFill>
                    <a:highlight>
                      <a:srgbClr val="FFFF00"/>
                    </a:highlight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hp!$A$2:$A$9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cat>
          <c:val>
            <c:numRef>
              <c:f>hp!$D$2:$D$9</c:f>
              <c:numCache>
                <c:formatCode>0</c:formatCode>
                <c:ptCount val="8"/>
                <c:pt idx="0">
                  <c:v>4.2287498226195543</c:v>
                </c:pt>
                <c:pt idx="1">
                  <c:v>4.5029380021585323</c:v>
                </c:pt>
                <c:pt idx="2">
                  <c:v>5.4595290037478321</c:v>
                </c:pt>
                <c:pt idx="3">
                  <c:v>5.8094613310008016</c:v>
                </c:pt>
                <c:pt idx="4">
                  <c:v>6.4396991673381683</c:v>
                </c:pt>
                <c:pt idx="5">
                  <c:v>6.2768337667049643</c:v>
                </c:pt>
                <c:pt idx="6">
                  <c:v>5.7789426580579173</c:v>
                </c:pt>
                <c:pt idx="7">
                  <c:v>4.6550671550671554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0B-422B-8F03-DBC74AFB27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44805119"/>
        <c:axId val="944806559"/>
      </c:lineChart>
      <c:catAx>
        <c:axId val="9527931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809919"/>
        <c:crosses val="autoZero"/>
        <c:auto val="1"/>
        <c:lblAlgn val="ctr"/>
        <c:lblOffset val="100"/>
        <c:noMultiLvlLbl val="0"/>
      </c:catAx>
      <c:valAx>
        <c:axId val="9448099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52793167"/>
        <c:crosses val="autoZero"/>
        <c:crossBetween val="between"/>
      </c:valAx>
      <c:valAx>
        <c:axId val="944806559"/>
        <c:scaling>
          <c:orientation val="minMax"/>
        </c:scaling>
        <c:delete val="0"/>
        <c:axPos val="r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805119"/>
        <c:crosses val="max"/>
        <c:crossBetween val="between"/>
      </c:valAx>
      <c:catAx>
        <c:axId val="94480511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9448065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acrossLinear" id="1">
  <a:schemeClr val="dk1">
    <a:tint val="88000"/>
  </a:schemeClr>
  <a:schemeClr val="dk1">
    <a:tint val="55000"/>
  </a:schemeClr>
  <a:schemeClr val="dk1">
    <a:tint val="78000"/>
  </a:schemeClr>
  <a:schemeClr val="dk1">
    <a:tint val="92000"/>
  </a:schemeClr>
  <a:schemeClr val="dk1">
    <a:tint val="70000"/>
  </a:schemeClr>
  <a:schemeClr val="dk1">
    <a:tint val="30000"/>
  </a:schemeClr>
</cs:colorStyle>
</file>

<file path=ppt/charts/colors4.xml><?xml version="1.0" encoding="utf-8"?>
<cs:colorStyle xmlns:cs="http://schemas.microsoft.com/office/drawing/2012/chartStyle" xmlns:a="http://schemas.openxmlformats.org/drawingml/2006/main" meth="acrossLinear" id="1">
  <a:schemeClr val="dk1">
    <a:tint val="88000"/>
  </a:schemeClr>
  <a:schemeClr val="dk1">
    <a:tint val="55000"/>
  </a:schemeClr>
  <a:schemeClr val="dk1">
    <a:tint val="78000"/>
  </a:schemeClr>
  <a:schemeClr val="dk1">
    <a:tint val="92000"/>
  </a:schemeClr>
  <a:schemeClr val="dk1">
    <a:tint val="70000"/>
  </a:schemeClr>
  <a:schemeClr val="dk1">
    <a:tint val="30000"/>
  </a:schemeClr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CDE27-A9DF-41D5-8345-C4E9714B2009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64D42-2F4F-427B-A600-4A94069F7E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3551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364D42-2F4F-427B-A600-4A94069F7E64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477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364D42-2F4F-427B-A600-4A94069F7E64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5011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FD2D2-4230-A1AA-0B3D-0A2002AE1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3016C9-B345-D2B5-74E7-8A273E9385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907F4-9592-1734-050E-D13F6B337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366A48-97B7-9442-9ABC-F4540AAEA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C9EA98-0B74-453C-B9B1-012279F7275D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3046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D733B-DE96-C9B4-939E-6617B3A89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233759-19F1-2417-D302-A3415CD8E2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F9498-88F6-61F5-A273-F127599B4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9A3B9-0C8F-4EC7-9BEE-9B6E96A35F06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7BF02-E801-F965-327E-7180CCFBA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A1CBF-0FC2-8FD7-F139-8018F58B9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06512-2DB3-4926-98C4-2C80D0FA6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314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12170-2BC3-13D6-B28B-018F6C0A8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102F5-3D3A-C790-9CBD-A4D923786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67069-2C17-BA2A-DC5B-DFB8BE4F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9A3B9-0C8F-4EC7-9BEE-9B6E96A35F06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269B0-3A1B-0123-0B0C-AA9AC9736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057A4-731D-BAA7-3903-EA362DC0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06512-2DB3-4926-98C4-2C80D0FA6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8428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BF225-8861-A2B5-95CE-3153578D5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1B1671-0A9B-CBF0-6FE9-0FE6A8CF0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1FFF6-88DC-DB51-B100-D6B89D4B5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9A3B9-0C8F-4EC7-9BEE-9B6E96A35F06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5E3D1-FA8B-B770-B10C-3193AAEA6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20292-7DF7-B4E6-D3E2-7796BFEDA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06512-2DB3-4926-98C4-2C80D0FA6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4662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23F7A-EF7B-F2E1-23DF-F1B997D44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2AA07E-97B5-8225-C035-6DD86110FC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CBA67F-A4C2-3CD1-014A-9ABCD3D0E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EA94E2-AF66-9228-D2B8-B3B91B2EA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9A3B9-0C8F-4EC7-9BEE-9B6E96A35F06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5FB5A8-C815-6419-1C34-FE2E63D66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14BFD8-8CA1-80C3-3849-05218451D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06512-2DB3-4926-98C4-2C80D0FA6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2889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7F5C8-BCF4-02A4-F8A6-4A1A5DF96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7DDBF-E668-1E37-AFA9-DC77E67C0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B277BB-6195-55AC-4E7E-398C4A5B1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D27D73-18E4-7F8B-3B50-51FD07959F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7E2330-6BAA-EFC7-FFF7-85723B4947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9EA646-EAD5-1795-C35D-108C8AFB7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9A3B9-0C8F-4EC7-9BEE-9B6E96A35F06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B458BC-62B9-3896-1E02-324BF1868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C57792-36FE-0848-857D-24AA4F4FB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06512-2DB3-4926-98C4-2C80D0FA6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8194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455B8-7910-575E-3BEC-11B4AAA28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5A7988-8E91-E3FD-35AC-E4AE14A61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9A3B9-0C8F-4EC7-9BEE-9B6E96A35F06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543DAB-B53F-A013-62D5-84EFC47DA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97F77A-5801-5A25-A8C4-78A81FAE2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06512-2DB3-4926-98C4-2C80D0FA6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6774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E05B28-D232-2FA1-7E3B-BB58D66E4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9A3B9-0C8F-4EC7-9BEE-9B6E96A35F06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22C8AA-8FDA-BD25-E04F-1A30851BC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F25E8-C745-E367-B8E2-E2C7842FF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06512-2DB3-4926-98C4-2C80D0FA6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883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42CBD-0C6D-51CA-73A0-3C73B524C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AB168-2F9D-28EF-AB2A-CA138CE65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95D32-78F9-A6A3-271F-BF4C7DDF4B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F6F995-EF0B-1074-E270-FF1740C58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9A3B9-0C8F-4EC7-9BEE-9B6E96A35F06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CBE57-E614-B729-FCA7-D0F798395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766950-48A4-3A8A-854C-69991116C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06512-2DB3-4926-98C4-2C80D0FA6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2612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60DC0-9C33-C11E-BAF5-8CB1DAA6B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81F546-A35C-B607-7BF0-ADAD29DA8D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D7A10-1105-DE14-0B0F-6E63A4BB6F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7943EA-C8CD-97A6-2880-E8D9C03BB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9A3B9-0C8F-4EC7-9BEE-9B6E96A35F06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556867-A7B8-F84E-D7A6-EEA8ABE3E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65477F-6B9E-BCDF-746C-1CCB4409E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06512-2DB3-4926-98C4-2C80D0FA6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0612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FC7B8-E15B-3B2A-FB0E-24AB2AB58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0454B0-0934-B9B7-A31F-02190D0533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25832-71C0-D6D4-6F95-19D7DAFF2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9A3B9-0C8F-4EC7-9BEE-9B6E96A35F06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DC099-0591-43B4-4AF9-925C2BEC5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9BF9A-1990-AAF9-A7F2-61C324821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06512-2DB3-4926-98C4-2C80D0FA6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649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A8FD35-BC03-5031-F629-8E96A6020F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B13BD8-2766-1AE0-4FAF-21A6EB34A8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35D0B-64B8-4F96-BA6D-319C4D3CD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9A3B9-0C8F-4EC7-9BEE-9B6E96A35F06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92BC9-5184-2701-4229-FFB95CE32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0B3CD-245A-626D-6697-7304C9B15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06512-2DB3-4926-98C4-2C80D0FA6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3997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CFD973-5722-2D5C-82DE-897839A3C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E3FF6-BC17-5E41-3701-E1591DC40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24B5D-668F-4347-F0E1-D8F5C60C70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79A3B9-0C8F-4EC7-9BEE-9B6E96A35F06}" type="datetimeFigureOut">
              <a:rPr lang="en-IN" smtClean="0"/>
              <a:t>19-10-2024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3B9B9-2866-D817-7C3B-B3B72E606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9544A-8DD0-433B-161A-73F18C4E4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A06512-2DB3-4926-98C4-2C80D0FA6DC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737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4.png" /><Relationship Id="rId4" Type="http://schemas.openxmlformats.org/officeDocument/2006/relationships/image" Target="../media/image3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 /><Relationship Id="rId2" Type="http://schemas.openxmlformats.org/officeDocument/2006/relationships/chart" Target="../charts/chart1.xml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DF2A5-2812-D49C-4625-8D01932E56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01952"/>
            <a:ext cx="9144000" cy="2387600"/>
          </a:xfrm>
        </p:spPr>
        <p:txBody>
          <a:bodyPr/>
          <a:lstStyle/>
          <a:p>
            <a:r>
              <a:rPr lang="en-US" dirty="0"/>
              <a:t>Best Practices in NTEP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6C1BAD-06E0-C3A1-222E-09DB9617FB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0459" y="4106649"/>
            <a:ext cx="9144000" cy="1655762"/>
          </a:xfrm>
        </p:spPr>
        <p:txBody>
          <a:bodyPr/>
          <a:lstStyle/>
          <a:p>
            <a:r>
              <a:rPr lang="en-US" dirty="0"/>
              <a:t>Dr. Gopal Beri</a:t>
            </a:r>
          </a:p>
          <a:p>
            <a:r>
              <a:rPr lang="en-US" dirty="0"/>
              <a:t>Director Health Services</a:t>
            </a:r>
          </a:p>
          <a:p>
            <a:r>
              <a:rPr lang="en-US" dirty="0"/>
              <a:t>Himachal Pradesh</a:t>
            </a:r>
          </a:p>
          <a:p>
            <a:endParaRPr lang="en-IN" dirty="0"/>
          </a:p>
        </p:txBody>
      </p:sp>
      <p:pic>
        <p:nvPicPr>
          <p:cNvPr id="4" name="Picture 3" descr="D:\Ravinder-Personal\General_shimla-2011\Desktop_8-1-2012\Logo_HFW_Deptt.JPG">
            <a:extLst>
              <a:ext uri="{FF2B5EF4-FFF2-40B4-BE49-F238E27FC236}">
                <a16:creationId xmlns:a16="http://schemas.microsoft.com/office/drawing/2014/main" id="{678C1DD3-D6CA-9934-A918-02AD3CBBBF2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53" y="256974"/>
            <a:ext cx="1825413" cy="1655762"/>
          </a:xfrm>
          <a:prstGeom prst="rect">
            <a:avLst/>
          </a:prstGeom>
          <a:noFill/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C1711850-CB2F-9DB4-64F8-08DD0C463A1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" t="4854" r="5069" b="8737"/>
          <a:stretch>
            <a:fillRect/>
          </a:stretch>
        </p:blipFill>
        <p:spPr>
          <a:xfrm>
            <a:off x="3505526" y="161492"/>
            <a:ext cx="2137417" cy="1921742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61774FA1-4840-E20B-343A-61CAA0A765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665" y="210311"/>
            <a:ext cx="2072845" cy="1824103"/>
          </a:xfrm>
          <a:prstGeom prst="rect">
            <a:avLst/>
          </a:prstGeom>
        </p:spPr>
      </p:pic>
      <p:pic>
        <p:nvPicPr>
          <p:cNvPr id="7" name="Picture 6" descr="NHM">
            <a:extLst>
              <a:ext uri="{FF2B5EF4-FFF2-40B4-BE49-F238E27FC236}">
                <a16:creationId xmlns:a16="http://schemas.microsoft.com/office/drawing/2014/main" id="{0FB35701-3103-6B68-6BD3-4CF1A924287B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75" t="18325" r="27824" b="14136"/>
          <a:stretch>
            <a:fillRect/>
          </a:stretch>
        </p:blipFill>
        <p:spPr bwMode="auto">
          <a:xfrm>
            <a:off x="9571870" y="161492"/>
            <a:ext cx="2201358" cy="19217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1635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E69BDA-BC01-2777-4042-26DECAD42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910" y="278535"/>
            <a:ext cx="7813964" cy="1033669"/>
          </a:xfrm>
        </p:spPr>
        <p:txBody>
          <a:bodyPr>
            <a:normAutofit/>
          </a:bodyPr>
          <a:lstStyle/>
          <a:p>
            <a:pPr algn="ctr"/>
            <a:r>
              <a:rPr lang="en-US" sz="3400" dirty="0">
                <a:solidFill>
                  <a:srgbClr val="FFFFFF"/>
                </a:solidFill>
              </a:rPr>
              <a:t>Trend of Presumptive Testing and TB Notification in Himachal Pradesh</a:t>
            </a:r>
            <a:endParaRPr lang="en-IN" sz="3400" dirty="0">
              <a:solidFill>
                <a:srgbClr val="FFFFFF"/>
              </a:solidFill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246F5F5-9E02-D404-F8FC-3F1A4163E19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4610993"/>
              </p:ext>
            </p:extLst>
          </p:nvPr>
        </p:nvGraphicFramePr>
        <p:xfrm>
          <a:off x="6477416" y="1724002"/>
          <a:ext cx="5616613" cy="5007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79CB73EA-A6B8-359D-3F82-1EB351AAAA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1444094"/>
              </p:ext>
            </p:extLst>
          </p:nvPr>
        </p:nvGraphicFramePr>
        <p:xfrm>
          <a:off x="97971" y="1718333"/>
          <a:ext cx="6281474" cy="5007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F5E8F58-6118-E9E7-0D0F-3BC9A9E1FFEE}"/>
              </a:ext>
            </a:extLst>
          </p:cNvPr>
          <p:cNvSpPr txBox="1"/>
          <p:nvPr/>
        </p:nvSpPr>
        <p:spPr>
          <a:xfrm>
            <a:off x="8304645" y="278535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b="1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Source:</a:t>
            </a:r>
            <a:r>
              <a:rPr lang="en-US" sz="1200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https://tbcindia.mohfw.gov.in/annual-reports/</a:t>
            </a:r>
          </a:p>
        </p:txBody>
      </p:sp>
    </p:spTree>
    <p:extLst>
      <p:ext uri="{BB962C8B-B14F-4D97-AF65-F5344CB8AC3E}">
        <p14:creationId xmlns:p14="http://schemas.microsoft.com/office/powerpoint/2010/main" val="1385462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DF99B76-4CEC-7EFA-9A06-6BF188CCBA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7783" y="348865"/>
            <a:ext cx="7981074" cy="877729"/>
          </a:xfrm>
          <a:prstGeom prst="rect">
            <a:avLst/>
          </a:prstGeom>
        </p:spPr>
        <p:txBody>
          <a:bodyPr rtlCol="0" anchor="ctr">
            <a:normAutofit fontScale="90000"/>
          </a:bodyPr>
          <a:lstStyle/>
          <a:p>
            <a:pPr algn="ctr"/>
            <a:r>
              <a:rPr lang="en-US" sz="3700" b="1" dirty="0">
                <a:solidFill>
                  <a:srgbClr val="FFFFFF"/>
                </a:solidFill>
              </a:rPr>
              <a:t>Key Performance Indicators for 2024 (Jan- Sep)</a:t>
            </a:r>
            <a:endParaRPr lang="en-IN" sz="3700" b="1" dirty="0">
              <a:solidFill>
                <a:srgbClr val="FFFFFF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D301BBD-9EAF-F8E6-C99E-7DEFD2D8AA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6244202"/>
              </p:ext>
            </p:extLst>
          </p:nvPr>
        </p:nvGraphicFramePr>
        <p:xfrm>
          <a:off x="644056" y="1801367"/>
          <a:ext cx="10927831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9541">
                  <a:extLst>
                    <a:ext uri="{9D8B030D-6E8A-4147-A177-3AD203B41FA5}">
                      <a16:colId xmlns:a16="http://schemas.microsoft.com/office/drawing/2014/main" val="2853521808"/>
                    </a:ext>
                  </a:extLst>
                </a:gridCol>
                <a:gridCol w="3514554">
                  <a:extLst>
                    <a:ext uri="{9D8B030D-6E8A-4147-A177-3AD203B41FA5}">
                      <a16:colId xmlns:a16="http://schemas.microsoft.com/office/drawing/2014/main" val="1270409962"/>
                    </a:ext>
                  </a:extLst>
                </a:gridCol>
                <a:gridCol w="2357466">
                  <a:extLst>
                    <a:ext uri="{9D8B030D-6E8A-4147-A177-3AD203B41FA5}">
                      <a16:colId xmlns:a16="http://schemas.microsoft.com/office/drawing/2014/main" val="3400997122"/>
                    </a:ext>
                  </a:extLst>
                </a:gridCol>
                <a:gridCol w="2113135">
                  <a:extLst>
                    <a:ext uri="{9D8B030D-6E8A-4147-A177-3AD203B41FA5}">
                      <a16:colId xmlns:a16="http://schemas.microsoft.com/office/drawing/2014/main" val="3955527976"/>
                    </a:ext>
                  </a:extLst>
                </a:gridCol>
                <a:gridCol w="2113135">
                  <a:extLst>
                    <a:ext uri="{9D8B030D-6E8A-4147-A177-3AD203B41FA5}">
                      <a16:colId xmlns:a16="http://schemas.microsoft.com/office/drawing/2014/main" val="5861036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r>
                        <a:rPr lang="en-US" sz="1700" dirty="0" err="1"/>
                        <a:t>S.No</a:t>
                      </a:r>
                      <a:r>
                        <a:rPr lang="en-US" sz="1700" dirty="0"/>
                        <a:t>.</a:t>
                      </a:r>
                      <a:endParaRPr lang="en-IN" sz="1700" dirty="0"/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Indicator</a:t>
                      </a:r>
                      <a:endParaRPr lang="en-IN" sz="1700" dirty="0"/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Target /Total Notified</a:t>
                      </a:r>
                      <a:endParaRPr lang="en-IN" sz="1700" dirty="0"/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Achievement</a:t>
                      </a:r>
                      <a:endParaRPr lang="en-IN" sz="1700" dirty="0"/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r>
                        <a:rPr lang="en-US" sz="1700" dirty="0"/>
                        <a:t>%Performance</a:t>
                      </a:r>
                      <a:endParaRPr lang="en-IN" sz="1700" dirty="0"/>
                    </a:p>
                  </a:txBody>
                  <a:tcPr marL="88047" marR="88047" marT="44024" marB="44024" anchor="ctr"/>
                </a:tc>
                <a:extLst>
                  <a:ext uri="{0D108BD9-81ED-4DB2-BD59-A6C34878D82A}">
                    <a16:rowId xmlns:a16="http://schemas.microsoft.com/office/drawing/2014/main" val="8776095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1. 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TB case notification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 dirty="0"/>
                        <a:t>11250</a:t>
                      </a:r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/>
                        <a:t>12509</a:t>
                      </a:r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/>
                        <a:t>111%</a:t>
                      </a:r>
                    </a:p>
                  </a:txBody>
                  <a:tcPr marL="88047" marR="88047" marT="44024" marB="44024" anchor="ctr"/>
                </a:tc>
                <a:extLst>
                  <a:ext uri="{0D108BD9-81ED-4DB2-BD59-A6C34878D82A}">
                    <a16:rowId xmlns:a16="http://schemas.microsoft.com/office/drawing/2014/main" val="129056274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2.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HIV status known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12834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12371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/>
                        <a:t>96%</a:t>
                      </a:r>
                    </a:p>
                  </a:txBody>
                  <a:tcPr marL="88047" marR="88047" marT="44024" marB="44024" anchor="ctr"/>
                </a:tc>
                <a:extLst>
                  <a:ext uri="{0D108BD9-81ED-4DB2-BD59-A6C34878D82A}">
                    <a16:rowId xmlns:a16="http://schemas.microsoft.com/office/drawing/2014/main" val="92372275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3.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Blood sugar status known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12834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12305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96%</a:t>
                      </a:r>
                    </a:p>
                  </a:txBody>
                  <a:tcPr marL="88047" marR="88047" marT="44024" marB="44024" anchor="ctr"/>
                </a:tc>
                <a:extLst>
                  <a:ext uri="{0D108BD9-81ED-4DB2-BD59-A6C34878D82A}">
                    <a16:rowId xmlns:a16="http://schemas.microsoft.com/office/drawing/2014/main" val="217844557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4.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UDST (Rif status)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/>
                        <a:t>8021</a:t>
                      </a:r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 dirty="0"/>
                        <a:t>7502</a:t>
                      </a:r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94%</a:t>
                      </a:r>
                    </a:p>
                  </a:txBody>
                  <a:tcPr marL="88047" marR="88047" marT="44024" marB="44024" anchor="ctr"/>
                </a:tc>
                <a:extLst>
                  <a:ext uri="{0D108BD9-81ED-4DB2-BD59-A6C34878D82A}">
                    <a16:rowId xmlns:a16="http://schemas.microsoft.com/office/drawing/2014/main" val="2244938336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5.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Treatment Success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/>
                        <a:t>12090</a:t>
                      </a:r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 dirty="0"/>
                        <a:t>10635</a:t>
                      </a:r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/>
                        <a:t>88%</a:t>
                      </a:r>
                    </a:p>
                  </a:txBody>
                  <a:tcPr marL="88047" marR="88047" marT="44024" marB="44024" anchor="ctr"/>
                </a:tc>
                <a:extLst>
                  <a:ext uri="{0D108BD9-81ED-4DB2-BD59-A6C34878D82A}">
                    <a16:rowId xmlns:a16="http://schemas.microsoft.com/office/drawing/2014/main" val="166797288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6.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NPY-Beneficiary paid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/>
                        <a:t>13433</a:t>
                      </a:r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 dirty="0"/>
                        <a:t>11085</a:t>
                      </a:r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 dirty="0"/>
                        <a:t>83%</a:t>
                      </a:r>
                    </a:p>
                  </a:txBody>
                  <a:tcPr marL="88047" marR="88047" marT="44024" marB="44024" anchor="ctr"/>
                </a:tc>
                <a:extLst>
                  <a:ext uri="{0D108BD9-81ED-4DB2-BD59-A6C34878D82A}">
                    <a16:rowId xmlns:a16="http://schemas.microsoft.com/office/drawing/2014/main" val="241812431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7.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DRTB treatment initiation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/>
                        <a:t>144</a:t>
                      </a:r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/>
                        <a:t>138</a:t>
                      </a:r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 dirty="0"/>
                        <a:t>96%</a:t>
                      </a:r>
                    </a:p>
                  </a:txBody>
                  <a:tcPr marL="88047" marR="88047" marT="44024" marB="44024" anchor="ctr"/>
                </a:tc>
                <a:extLst>
                  <a:ext uri="{0D108BD9-81ED-4DB2-BD59-A6C34878D82A}">
                    <a16:rowId xmlns:a16="http://schemas.microsoft.com/office/drawing/2014/main" val="14127955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ctr"/>
                      <a:r>
                        <a:rPr lang="en-US" sz="1700"/>
                        <a:t>8.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r>
                        <a:rPr lang="en-US" sz="1700"/>
                        <a:t>Chemoprophylaxis (&lt;5-year age)</a:t>
                      </a:r>
                      <a:endParaRPr lang="en-IN" sz="1700"/>
                    </a:p>
                  </a:txBody>
                  <a:tcPr marL="88047" marR="88047" marT="44024" marB="440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/>
                        <a:t>1499</a:t>
                      </a:r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/>
                        <a:t>1197</a:t>
                      </a:r>
                    </a:p>
                  </a:txBody>
                  <a:tcPr marL="88047" marR="88047" marT="44024" marB="4402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700" dirty="0"/>
                        <a:t>80%</a:t>
                      </a:r>
                    </a:p>
                  </a:txBody>
                  <a:tcPr marL="88047" marR="88047" marT="44024" marB="44024" anchor="ctr"/>
                </a:tc>
                <a:extLst>
                  <a:ext uri="{0D108BD9-81ED-4DB2-BD59-A6C34878D82A}">
                    <a16:rowId xmlns:a16="http://schemas.microsoft.com/office/drawing/2014/main" val="293626778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7E0EAD1-BFCC-C522-CAFD-A465930D8DF1}"/>
              </a:ext>
            </a:extLst>
          </p:cNvPr>
          <p:cNvSpPr txBox="1"/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b="1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Source:</a:t>
            </a:r>
            <a:r>
              <a:rPr lang="en-US" sz="1200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https://reports.nikshay.in/</a:t>
            </a:r>
          </a:p>
        </p:txBody>
      </p:sp>
    </p:spTree>
    <p:extLst>
      <p:ext uri="{BB962C8B-B14F-4D97-AF65-F5344CB8AC3E}">
        <p14:creationId xmlns:p14="http://schemas.microsoft.com/office/powerpoint/2010/main" val="176187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600B6-BE87-B61D-C16E-EBAF46100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917" y="348865"/>
            <a:ext cx="7640484" cy="877729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700" b="1" dirty="0">
                <a:solidFill>
                  <a:srgbClr val="FFFFFF"/>
                </a:solidFill>
              </a:rPr>
              <a:t>Key Performance Indicators for 2024 (Jan- Sep)</a:t>
            </a:r>
            <a:endParaRPr lang="en-US" sz="3700" dirty="0">
              <a:solidFill>
                <a:srgbClr val="FFFFFF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809B3D-3C88-2239-567D-3D464C464D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3972505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3F86F22-38F4-06D3-57C7-D534EEF3DC39}"/>
              </a:ext>
            </a:extLst>
          </p:cNvPr>
          <p:cNvSpPr txBox="1"/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b="1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Source:</a:t>
            </a:r>
            <a:r>
              <a:rPr lang="en-US" sz="1200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https://reports.nikshay.in/</a:t>
            </a:r>
          </a:p>
        </p:txBody>
      </p:sp>
    </p:spTree>
    <p:extLst>
      <p:ext uri="{BB962C8B-B14F-4D97-AF65-F5344CB8AC3E}">
        <p14:creationId xmlns:p14="http://schemas.microsoft.com/office/powerpoint/2010/main" val="3338101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600B6-BE87-B61D-C16E-EBAF46100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4" y="348865"/>
            <a:ext cx="7804728" cy="877729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700" b="1" dirty="0">
                <a:solidFill>
                  <a:srgbClr val="FFFFFF"/>
                </a:solidFill>
              </a:rPr>
              <a:t>Key Performance Indicators for 2024 (Jan- Sep)</a:t>
            </a:r>
            <a:endParaRPr lang="en-US" sz="3700" dirty="0">
              <a:solidFill>
                <a:srgbClr val="FFFFFF"/>
              </a:solidFill>
            </a:endParaRPr>
          </a:p>
        </p:txBody>
      </p:sp>
      <p:graphicFrame>
        <p:nvGraphicFramePr>
          <p:cNvPr id="54" name="Content Placeholder 8">
            <a:extLst>
              <a:ext uri="{FF2B5EF4-FFF2-40B4-BE49-F238E27FC236}">
                <a16:creationId xmlns:a16="http://schemas.microsoft.com/office/drawing/2014/main" id="{A8E00433-5022-E769-71A7-E04B906574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624352"/>
              </p:ext>
            </p:extLst>
          </p:nvPr>
        </p:nvGraphicFramePr>
        <p:xfrm>
          <a:off x="644056" y="1801091"/>
          <a:ext cx="10927829" cy="4504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F0C9A11-F972-9F2F-A1DF-D62C221C347A}"/>
              </a:ext>
            </a:extLst>
          </p:cNvPr>
          <p:cNvSpPr txBox="1"/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b="1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Source:</a:t>
            </a:r>
            <a:r>
              <a:rPr lang="en-US" sz="1200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https://reports.nikshay.in/</a:t>
            </a:r>
          </a:p>
        </p:txBody>
      </p:sp>
    </p:spTree>
    <p:extLst>
      <p:ext uri="{BB962C8B-B14F-4D97-AF65-F5344CB8AC3E}">
        <p14:creationId xmlns:p14="http://schemas.microsoft.com/office/powerpoint/2010/main" val="334435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A8A6A0-B2FC-3EC4-488A-C2B0180C4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HP TB Index Score (2021-2023)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DEBF4C-FA0C-E954-6B8A-2AFB3B760999}"/>
              </a:ext>
            </a:extLst>
          </p:cNvPr>
          <p:cNvSpPr txBox="1"/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b="1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Source:</a:t>
            </a:r>
            <a:r>
              <a:rPr lang="en-US" sz="1200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https://tbcindia.mohfw.gov.in/annual-reports/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6D18DFB-B7B2-EBD0-37CE-1A3B1BB2F0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5855565"/>
              </p:ext>
            </p:extLst>
          </p:nvPr>
        </p:nvGraphicFramePr>
        <p:xfrm>
          <a:off x="432225" y="2023003"/>
          <a:ext cx="11327550" cy="3311094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587920">
                  <a:extLst>
                    <a:ext uri="{9D8B030D-6E8A-4147-A177-3AD203B41FA5}">
                      <a16:colId xmlns:a16="http://schemas.microsoft.com/office/drawing/2014/main" val="291276822"/>
                    </a:ext>
                  </a:extLst>
                </a:gridCol>
                <a:gridCol w="5739630">
                  <a:extLst>
                    <a:ext uri="{9D8B030D-6E8A-4147-A177-3AD203B41FA5}">
                      <a16:colId xmlns:a16="http://schemas.microsoft.com/office/drawing/2014/main" val="3792689152"/>
                    </a:ext>
                  </a:extLst>
                </a:gridCol>
              </a:tblGrid>
              <a:tr h="767933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Years</a:t>
                      </a:r>
                    </a:p>
                  </a:txBody>
                  <a:tcPr marL="484235" marR="290541" marT="290541" marB="29054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Score</a:t>
                      </a:r>
                    </a:p>
                  </a:txBody>
                  <a:tcPr marL="484235" marR="290541" marT="290541" marB="29054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676332"/>
                  </a:ext>
                </a:extLst>
              </a:tr>
              <a:tr h="763022"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2021</a:t>
                      </a:r>
                    </a:p>
                  </a:txBody>
                  <a:tcPr marL="484235" marR="251802" marT="251802" marB="25180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92</a:t>
                      </a:r>
                    </a:p>
                  </a:txBody>
                  <a:tcPr marL="484235" marR="251802" marT="251802" marB="25180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185448"/>
                  </a:ext>
                </a:extLst>
              </a:tr>
              <a:tr h="763022"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2022</a:t>
                      </a:r>
                    </a:p>
                  </a:txBody>
                  <a:tcPr marL="484235" marR="251802" marT="251802" marB="25180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94</a:t>
                      </a:r>
                    </a:p>
                  </a:txBody>
                  <a:tcPr marL="484235" marR="251802" marT="251802" marB="25180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952014"/>
                  </a:ext>
                </a:extLst>
              </a:tr>
              <a:tr h="763022">
                <a:tc>
                  <a:txBody>
                    <a:bodyPr/>
                    <a:lstStyle/>
                    <a:p>
                      <a:r>
                        <a:rPr lang="en-US" sz="20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2023</a:t>
                      </a:r>
                    </a:p>
                  </a:txBody>
                  <a:tcPr marL="484235" marR="251802" marT="251802" marB="25180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94.6</a:t>
                      </a:r>
                    </a:p>
                  </a:txBody>
                  <a:tcPr marL="484235" marR="251802" marT="251802" marB="25180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02625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01D1F2D-6200-300D-63D8-2B5F477A0880}"/>
              </a:ext>
            </a:extLst>
          </p:cNvPr>
          <p:cNvSpPr txBox="1"/>
          <p:nvPr/>
        </p:nvSpPr>
        <p:spPr>
          <a:xfrm>
            <a:off x="432225" y="5818909"/>
            <a:ext cx="6550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Best performing state since past 4 years.</a:t>
            </a:r>
          </a:p>
        </p:txBody>
      </p:sp>
    </p:spTree>
    <p:extLst>
      <p:ext uri="{BB962C8B-B14F-4D97-AF65-F5344CB8AC3E}">
        <p14:creationId xmlns:p14="http://schemas.microsoft.com/office/powerpoint/2010/main" val="2754082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D7E8DE-1A35-43DD-B3E5-5CF00BAAF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5DC2F-AFD6-8114-E2C9-76CC2B9F9B62}"/>
              </a:ext>
            </a:extLst>
          </p:cNvPr>
          <p:cNvSpPr txBox="1"/>
          <p:nvPr/>
        </p:nvSpPr>
        <p:spPr>
          <a:xfrm>
            <a:off x="699713" y="248038"/>
            <a:ext cx="7063721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2160" b="1" i="0" u="none" strike="noStrike" kern="120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3700" b="1" i="0" u="none" strike="noStrike" kern="1200" spc="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Himachal Pradesh: Proportion of TB deaths (2017-2024)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E9A2C8E-91E3-AAC0-F5E9-0053F36A68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0928370"/>
              </p:ext>
            </p:extLst>
          </p:nvPr>
        </p:nvGraphicFramePr>
        <p:xfrm>
          <a:off x="432225" y="1655276"/>
          <a:ext cx="11327549" cy="4763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44F0412-A11B-5F8C-A925-562EC5C0D0F5}"/>
              </a:ext>
            </a:extLst>
          </p:cNvPr>
          <p:cNvSpPr txBox="1"/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1400" b="1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Source:</a:t>
            </a:r>
            <a:r>
              <a:rPr lang="en-US" sz="1200" i="1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 https://reports.nikshay.in/</a:t>
            </a:r>
          </a:p>
        </p:txBody>
      </p:sp>
    </p:spTree>
    <p:extLst>
      <p:ext uri="{BB962C8B-B14F-4D97-AF65-F5344CB8AC3E}">
        <p14:creationId xmlns:p14="http://schemas.microsoft.com/office/powerpoint/2010/main" val="3877820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E4836D1-3158-9CE5-B445-13AABCAEB1C0}"/>
              </a:ext>
            </a:extLst>
          </p:cNvPr>
          <p:cNvSpPr>
            <a:spLocks noGrp="1"/>
          </p:cNvSpPr>
          <p:nvPr/>
        </p:nvSpPr>
        <p:spPr>
          <a:xfrm>
            <a:off x="130094" y="1948401"/>
            <a:ext cx="12061905" cy="16112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000" dirty="0">
                <a:latin typeface="Calibri" panose="020F0502020204030204" pitchFamily="34" charset="0"/>
              </a:rPr>
              <a:t>Thank You</a:t>
            </a:r>
            <a:endParaRPr lang="en-IN" sz="44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5A18E9DA-2128-4318-DAC0-6B1274F233EB}"/>
              </a:ext>
            </a:extLst>
          </p:cNvPr>
          <p:cNvSpPr txBox="1">
            <a:spLocks/>
          </p:cNvSpPr>
          <p:nvPr/>
        </p:nvSpPr>
        <p:spPr>
          <a:xfrm>
            <a:off x="1655064" y="3429000"/>
            <a:ext cx="9970879" cy="206769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i-IN" sz="3600" dirty="0">
                <a:solidFill>
                  <a:srgbClr val="0070C0"/>
                </a:solidFill>
              </a:rPr>
              <a:t>“हिमालय सा इरादा </a:t>
            </a:r>
            <a:r>
              <a:rPr lang="en-IN" sz="3600" dirty="0">
                <a:solidFill>
                  <a:srgbClr val="0070C0"/>
                </a:solidFill>
              </a:rPr>
              <a:t>- </a:t>
            </a:r>
            <a:r>
              <a:rPr lang="hi-IN" sz="3600" dirty="0">
                <a:solidFill>
                  <a:srgbClr val="0070C0"/>
                </a:solidFill>
              </a:rPr>
              <a:t>टीबी मुक्त राज्य का वादा</a:t>
            </a:r>
            <a:r>
              <a:rPr lang="en-US" sz="3600" dirty="0">
                <a:solidFill>
                  <a:srgbClr val="0070C0"/>
                </a:solidFill>
              </a:rPr>
              <a:t>”</a:t>
            </a:r>
            <a:endParaRPr lang="en-GB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055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288</Words>
  <Application>Microsoft Office PowerPoint</Application>
  <PresentationFormat>Widescreen</PresentationFormat>
  <Paragraphs>94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Best Practices in NTEP</vt:lpstr>
      <vt:lpstr>Trend of Presumptive Testing and TB Notification in Himachal Pradesh</vt:lpstr>
      <vt:lpstr>Key Performance Indicators for 2024 (Jan- Sep)</vt:lpstr>
      <vt:lpstr>Key Performance Indicators for 2024 (Jan- Sep)</vt:lpstr>
      <vt:lpstr>Key Performance Indicators for 2024 (Jan- Sep)</vt:lpstr>
      <vt:lpstr>HP TB Index Score (2021-2023)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Practices in NTEP</dc:title>
  <dc:creator>Dr Aatmika Nair</dc:creator>
  <cp:lastModifiedBy>Bhavani Giddu</cp:lastModifiedBy>
  <cp:revision>41</cp:revision>
  <dcterms:created xsi:type="dcterms:W3CDTF">2024-05-12T13:06:37Z</dcterms:created>
  <dcterms:modified xsi:type="dcterms:W3CDTF">2024-10-19T01:40:42Z</dcterms:modified>
</cp:coreProperties>
</file>